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10" r:id="rId2"/>
    <p:sldId id="305" r:id="rId3"/>
    <p:sldId id="303" r:id="rId4"/>
    <p:sldId id="306" r:id="rId5"/>
    <p:sldId id="314" r:id="rId6"/>
    <p:sldId id="304" r:id="rId7"/>
    <p:sldId id="311" r:id="rId8"/>
    <p:sldId id="312" r:id="rId9"/>
    <p:sldId id="313" r:id="rId10"/>
    <p:sldId id="30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70CB8-3BFE-4262-8508-A361A7F921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DD2CC-96E4-4BA9-B28F-A3F680F2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서브 주제 슬라이드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278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99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만들 프로그램의 개요를 </a:t>
            </a:r>
            <a:r>
              <a:rPr lang="ko-KR" altLang="en-US" dirty="0" err="1"/>
              <a:t>설명드리면</a:t>
            </a:r>
            <a:r>
              <a:rPr lang="en-US" altLang="ko-KR" dirty="0"/>
              <a:t>, </a:t>
            </a:r>
            <a:r>
              <a:rPr lang="ko-KR" altLang="en-US" dirty="0"/>
              <a:t>컴퓨터 프로그램이나 웹페이지로 제작하여 후에 모바일 버전으로 개선한다면 더 많은 사용자들이 이용할 수 있을 것으로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프로그램에 영상의 주소를 입력하면 분석 후에 화면해설 서비스를 제공하는 방식으로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66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Information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Priority Algorithm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where the voice will be guided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 voice between images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저희가 개발해야 할 부분은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단계로 나누어지는데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먼저 영상 안에 어떤 정보가 있는지 분석합니다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다음으로 분석한 많은 정보들 중 어떤 정보를 어떻게 전달할 것인지 알고리즘에 의해 판단합니다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전달할 정보를 어느 위치에서 음성으로 안내할 것인지 파악한 후 영상 사이에 적절히 삽입하여 안내합니다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음성이 안내될 위치는 대사와 겹치지 않는 빈 공간에 화면보다 먼저 나오지 않아야 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2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만들려는 프로그램은 동영상을 재생하면</a:t>
            </a:r>
            <a:r>
              <a:rPr lang="en-US" altLang="ko-KR" dirty="0"/>
              <a:t>, </a:t>
            </a:r>
            <a:r>
              <a:rPr lang="ko-KR" altLang="en-US" dirty="0"/>
              <a:t>화면 속의 정보를 분석하여 음성으로 안내해주는 화면 해설 프로그램입니다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731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만들려는 프로그램은 동영상을 재생하면</a:t>
            </a:r>
            <a:r>
              <a:rPr lang="en-US" altLang="ko-KR" dirty="0"/>
              <a:t>, </a:t>
            </a:r>
            <a:r>
              <a:rPr lang="ko-KR" altLang="en-US" dirty="0"/>
              <a:t>화면 속의 정보를 분석하여 음성으로 안내해주는 화면 해설 프로그램입니다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81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97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73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44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40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8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0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0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7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2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4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5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2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65" y="2008506"/>
            <a:ext cx="11960490" cy="2091319"/>
            <a:chOff x="-948135" y="3012759"/>
            <a:chExt cx="20181984" cy="3136978"/>
          </a:xfrm>
        </p:grpSpPr>
        <p:sp>
          <p:nvSpPr>
            <p:cNvPr id="3" name="Object 3"/>
            <p:cNvSpPr txBox="1"/>
            <p:nvPr/>
          </p:nvSpPr>
          <p:spPr>
            <a:xfrm>
              <a:off x="-948135" y="3504589"/>
              <a:ext cx="20181984" cy="16619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09630" latinLnBrk="0">
                <a:defRPr/>
              </a:pPr>
              <a:r>
                <a:rPr lang="ko-KR" altLang="en-US" sz="6600" kern="0" spc="-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EB_U" pitchFamily="34" charset="0"/>
                </a:rPr>
                <a:t>화면 해설 프로그램</a:t>
              </a:r>
              <a:endParaRPr lang="en-US" sz="1200" dirty="0">
                <a:solidFill>
                  <a:prstClr val="black"/>
                </a:solidFill>
                <a:latin typeface="나눔스퀘어라운드 ExtraBold"/>
                <a:ea typeface="나눔스퀘어라운드 ExtraBold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3261838" y="3012759"/>
              <a:ext cx="11762036" cy="5694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09630" latinLnBrk="0">
                <a:defRPr/>
              </a:pPr>
              <a:r>
                <a:rPr lang="en-US" sz="18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2022 </a:t>
              </a:r>
              <a:r>
                <a:rPr lang="en-US" altLang="ko-KR" sz="18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Graduation project 2</a:t>
              </a:r>
              <a:r>
                <a:rPr lang="ko-KR" altLang="en-US" sz="18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 </a:t>
              </a:r>
              <a:r>
                <a:rPr lang="en-US" altLang="ko-KR" sz="1867" dirty="0" err="1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ⅠMentoring</a:t>
              </a:r>
              <a:endParaRPr lang="en-US" altLang="ko-KR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THELuxGoB_U" pitchFamily="34" charset="0"/>
              </a:endParaRP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27BEAE7F-67A6-FEB4-D0E0-85BDA865D212}"/>
                </a:ext>
              </a:extLst>
            </p:cNvPr>
            <p:cNvSpPr txBox="1"/>
            <p:nvPr/>
          </p:nvSpPr>
          <p:spPr>
            <a:xfrm>
              <a:off x="-948135" y="5180241"/>
              <a:ext cx="20181984" cy="9694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09630" latinLnBrk="0">
                <a:defRPr/>
              </a:pPr>
              <a:r>
                <a:rPr lang="en-US" altLang="ko-KR" sz="3600" kern="0" spc="-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EB_U" pitchFamily="34" charset="0"/>
                </a:rPr>
                <a:t>Screen Commentary program</a:t>
              </a:r>
              <a:endParaRPr lang="en-US" sz="600" dirty="0">
                <a:solidFill>
                  <a:prstClr val="black"/>
                </a:solidFill>
                <a:latin typeface="나눔스퀘어라운드 ExtraBold"/>
                <a:ea typeface="나눔스퀘어라운드 ExtraBold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903264" y="6055179"/>
            <a:ext cx="637829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630" latinLnBrk="0">
              <a:defRPr/>
            </a:pPr>
            <a:r>
              <a:rPr lang="en-US" altLang="ko-KR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Prof. 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최재영</a:t>
            </a:r>
            <a:r>
              <a:rPr 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ㅣ  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김종헌 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함건욱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 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함민혁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 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이정하</a:t>
            </a:r>
            <a:endParaRPr lang="en-US" sz="24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39983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43" name="Object 13">
            <a:extLst>
              <a:ext uri="{FF2B5EF4-FFF2-40B4-BE49-F238E27FC236}">
                <a16:creationId xmlns:a16="http://schemas.microsoft.com/office/drawing/2014/main" id="{B0A9904D-80C5-07CD-5D14-783C67E26E59}"/>
              </a:ext>
            </a:extLst>
          </p:cNvPr>
          <p:cNvSpPr txBox="1"/>
          <p:nvPr/>
        </p:nvSpPr>
        <p:spPr>
          <a:xfrm>
            <a:off x="590476" y="4782731"/>
            <a:ext cx="638543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altLang="ko-KR" sz="1867" dirty="0" err="1">
                <a:solidFill>
                  <a:srgbClr val="4F5E8E"/>
                </a:solidFill>
                <a:latin typeface="나눔스퀘어라운드 Regular"/>
                <a:ea typeface="나눔스퀘어라운드 Regular"/>
              </a:rPr>
              <a:t>Github</a:t>
            </a:r>
            <a:r>
              <a:rPr lang="en-US" altLang="ko-KR" sz="1867" dirty="0">
                <a:solidFill>
                  <a:srgbClr val="4F5E8E"/>
                </a:solidFill>
                <a:latin typeface="나눔스퀘어라운드 Regular"/>
                <a:ea typeface="나눔스퀘어라운드 Regular"/>
              </a:rPr>
              <a:t> : https://github.com/jha2ee/GraduationProject</a:t>
            </a:r>
          </a:p>
        </p:txBody>
      </p: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6E0AC7BF-14EA-B4BF-B4F4-13F8A9E1F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12986"/>
              </p:ext>
            </p:extLst>
          </p:nvPr>
        </p:nvGraphicFramePr>
        <p:xfrm>
          <a:off x="241300" y="1493399"/>
          <a:ext cx="11709396" cy="296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88823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+mn-ea"/>
                          <a:ea typeface="+mn-ea"/>
                          <a:cs typeface="Times New Roman"/>
                        </a:rPr>
                        <a:t>Aug</a:t>
                      </a:r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  <a:cs typeface="Times New Roman"/>
                        </a:rPr>
                        <a:t>Sep</a:t>
                      </a: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+mn-ea"/>
                          <a:ea typeface="+mn-ea"/>
                          <a:cs typeface="Times New Roman"/>
                        </a:rPr>
                        <a:t>Oct</a:t>
                      </a:r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  <a:cs typeface="Times New Roman"/>
                        </a:rPr>
                        <a:t>Nov</a:t>
                      </a: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+mn-ea"/>
                          <a:ea typeface="+mn-ea"/>
                          <a:cs typeface="Times New Roman"/>
                        </a:rPr>
                        <a:t>Dec</a:t>
                      </a:r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  <a:cs typeface="Times New Roman"/>
                        </a:rPr>
                        <a:t>Jan</a:t>
                      </a: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+mn-ea"/>
                          <a:ea typeface="+mn-ea"/>
                          <a:cs typeface="Times New Roman"/>
                        </a:rPr>
                        <a:t>Project 
design</a:t>
                      </a:r>
                      <a:endParaRPr lang="en-US" altLang="ko-KR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Study open source algorithm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Algorithm analysis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ea"/>
                          <a:ea typeface="+mn-ea"/>
                          <a:cs typeface="Times New Roman"/>
                        </a:rPr>
                        <a:t>Algorithm</a:t>
                      </a: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 analysis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Modify and apply algorithm</a:t>
                      </a: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Testing</a:t>
                      </a:r>
                    </a:p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Final check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4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Collect data for implementation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Collect data for implementation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Study API usage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Algorithm analysis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Apply to program</a:t>
                      </a: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Implement extensional functions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46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Survey to users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Program Visualization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Visualization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Improve design</a:t>
                      </a: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Feedback</a:t>
                      </a:r>
                      <a:r>
                        <a:rPr lang="ko-KR" altLang="en-US" sz="16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to</a:t>
                      </a:r>
                      <a:r>
                        <a:rPr lang="ko-KR" altLang="en-US" sz="16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users</a:t>
                      </a:r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ea"/>
                          <a:ea typeface="+mn-ea"/>
                          <a:cs typeface="Times New Roman"/>
                        </a:rPr>
                        <a:t>Feedback</a:t>
                      </a:r>
                      <a:r>
                        <a:rPr lang="ko-KR" altLang="en-US" sz="24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to</a:t>
                      </a:r>
                      <a:r>
                        <a:rPr lang="ko-KR" altLang="en-US" sz="24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users</a:t>
                      </a:r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44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+mn-ea"/>
                          <a:ea typeface="+mn-ea"/>
                          <a:cs typeface="Times New Roman"/>
                        </a:rPr>
                        <a:t>Specified plan</a:t>
                      </a: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Times New Roman"/>
                          <a:cs typeface="Times New Roman"/>
                        </a:rPr>
                        <a:t>Specified plan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  <a:cs typeface="Times New Roman"/>
                        </a:rPr>
                        <a:t>Draft</a:t>
                      </a: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+mn-ea"/>
                          <a:ea typeface="+mn-ea"/>
                          <a:cs typeface="Times New Roman"/>
                        </a:rPr>
                        <a:t>Prototype</a:t>
                      </a:r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Prototype</a:t>
                      </a:r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  <a:cs typeface="Times New Roman"/>
                        </a:rPr>
                        <a:t>Final program</a:t>
                      </a: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564773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Implementation plan and role sharing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134CBC80-08C8-2A50-84B7-72887F784DEB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539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2CCC3-3180-F7DF-1F56-C9D73D77E936}"/>
              </a:ext>
            </a:extLst>
          </p:cNvPr>
          <p:cNvSpPr txBox="1"/>
          <p:nvPr/>
        </p:nvSpPr>
        <p:spPr>
          <a:xfrm>
            <a:off x="934589" y="2075480"/>
            <a:ext cx="10214057" cy="1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Computer program or Web page </a:t>
            </a:r>
          </a:p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Extends to mobile version later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6C00-0EAD-E2D8-A2A3-BD77B1E38188}"/>
              </a:ext>
            </a:extLst>
          </p:cNvPr>
          <p:cNvSpPr txBox="1"/>
          <p:nvPr/>
        </p:nvSpPr>
        <p:spPr>
          <a:xfrm>
            <a:off x="657143" y="830759"/>
            <a:ext cx="10214057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Program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933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outline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191CF-64BF-7AC0-E279-56EBDB61E1F3}"/>
              </a:ext>
            </a:extLst>
          </p:cNvPr>
          <p:cNvSpPr txBox="1"/>
          <p:nvPr/>
        </p:nvSpPr>
        <p:spPr>
          <a:xfrm>
            <a:off x="911143" y="4243330"/>
            <a:ext cx="11280857" cy="1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anose="05000000000000000000" pitchFamily="2" charset="2"/>
              </a:rPr>
              <a:t>Enter the video address in the program </a:t>
            </a:r>
          </a:p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Provide screen commentary after analysis</a:t>
            </a:r>
          </a:p>
        </p:txBody>
      </p:sp>
      <p:pic>
        <p:nvPicPr>
          <p:cNvPr id="10" name="그래픽 9" descr="인터넷 단색으로 채워진">
            <a:extLst>
              <a:ext uri="{FF2B5EF4-FFF2-40B4-BE49-F238E27FC236}">
                <a16:creationId xmlns:a16="http://schemas.microsoft.com/office/drawing/2014/main" id="{102D121B-8B1D-9C01-7170-F940CC9E3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7554" y="1365779"/>
            <a:ext cx="2032000" cy="2032000"/>
          </a:xfrm>
          <a:prstGeom prst="rect">
            <a:avLst/>
          </a:prstGeom>
        </p:spPr>
      </p:pic>
      <p:pic>
        <p:nvPicPr>
          <p:cNvPr id="19" name="그래픽 18" descr="프레젠테이션 미디어 단색으로 채워진">
            <a:extLst>
              <a:ext uri="{FF2B5EF4-FFF2-40B4-BE49-F238E27FC236}">
                <a16:creationId xmlns:a16="http://schemas.microsoft.com/office/drawing/2014/main" id="{AE0CBC62-52C2-E311-8F6E-481E0A469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154" y="3856190"/>
            <a:ext cx="1828800" cy="1828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A5E370-FB1E-920F-6C38-0E60DF235DA6}"/>
              </a:ext>
            </a:extLst>
          </p:cNvPr>
          <p:cNvSpPr txBox="1"/>
          <p:nvPr/>
        </p:nvSpPr>
        <p:spPr>
          <a:xfrm>
            <a:off x="657143" y="1607000"/>
            <a:ext cx="10214057" cy="565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Execution</a:t>
            </a: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EBE493-39C8-A473-A4C5-A3D03ACB0ADA}"/>
              </a:ext>
            </a:extLst>
          </p:cNvPr>
          <p:cNvSpPr txBox="1"/>
          <p:nvPr/>
        </p:nvSpPr>
        <p:spPr>
          <a:xfrm>
            <a:off x="657143" y="3785314"/>
            <a:ext cx="10214057" cy="565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Input type </a:t>
            </a: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:</a:t>
            </a: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25CD8B77-066C-B4DF-37AB-F59ED992C4C7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6" name="Object 15">
            <a:extLst>
              <a:ext uri="{FF2B5EF4-FFF2-40B4-BE49-F238E27FC236}">
                <a16:creationId xmlns:a16="http://schemas.microsoft.com/office/drawing/2014/main" id="{F878F121-4FB6-8E7F-2C69-75C31BABE5AB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94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7">
            <a:extLst>
              <a:ext uri="{FF2B5EF4-FFF2-40B4-BE49-F238E27FC236}">
                <a16:creationId xmlns:a16="http://schemas.microsoft.com/office/drawing/2014/main" id="{D36FCBB3-C9C0-AE9F-ADC5-2806F144C72D}"/>
              </a:ext>
            </a:extLst>
          </p:cNvPr>
          <p:cNvGrpSpPr/>
          <p:nvPr/>
        </p:nvGrpSpPr>
        <p:grpSpPr>
          <a:xfrm>
            <a:off x="2125310" y="6396702"/>
            <a:ext cx="9206349" cy="31746"/>
            <a:chOff x="3187965" y="9455353"/>
            <a:chExt cx="13809524" cy="47619"/>
          </a:xfrm>
        </p:grpSpPr>
        <p:pic>
          <p:nvPicPr>
            <p:cNvPr id="33" name="Object 27">
              <a:extLst>
                <a:ext uri="{FF2B5EF4-FFF2-40B4-BE49-F238E27FC236}">
                  <a16:creationId xmlns:a16="http://schemas.microsoft.com/office/drawing/2014/main" id="{17D19334-9342-E659-D44D-7FE289C9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0DAEEEE-CA6A-0948-1B85-4B5E31F37B4E}"/>
              </a:ext>
            </a:extLst>
          </p:cNvPr>
          <p:cNvSpPr txBox="1"/>
          <p:nvPr/>
        </p:nvSpPr>
        <p:spPr>
          <a:xfrm>
            <a:off x="657143" y="746801"/>
            <a:ext cx="10214057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D</a:t>
            </a:r>
            <a:r>
              <a:rPr lang="en" altLang="ko-KR" sz="2933" dirty="0" err="1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evelopment</a:t>
            </a:r>
            <a:r>
              <a:rPr lang="en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process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B2B81E-EFDD-CDC5-1BA1-75F707CE937F}"/>
              </a:ext>
            </a:extLst>
          </p:cNvPr>
          <p:cNvSpPr txBox="1"/>
          <p:nvPr/>
        </p:nvSpPr>
        <p:spPr>
          <a:xfrm>
            <a:off x="5666907" y="4810388"/>
            <a:ext cx="6525093" cy="141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r>
              <a:rPr lang="en-US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Is the line inserted into the empty space without overlapping?</a:t>
            </a:r>
          </a:p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r>
              <a:rPr lang="en-US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Is it expressed in the present form from the observer's point of view?</a:t>
            </a:r>
          </a:p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r>
              <a:rPr lang="en-US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Doesn't the voice commentary come out before the screen?</a:t>
            </a:r>
          </a:p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r>
              <a:rPr lang="en-US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Is it a natural sentence?</a:t>
            </a:r>
            <a:endParaRPr lang="en-US" altLang="ko-KR" sz="1467" dirty="0">
              <a:solidFill>
                <a:prstClr val="black"/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051BB51-11A8-E093-7F9B-BD22CFD51330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9C26E9-36D7-495D-E65E-642460AC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01" y="2595417"/>
            <a:ext cx="10774598" cy="2011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37523D8-0715-8AED-8B8A-29B7B4C1EFDF}"/>
              </a:ext>
            </a:extLst>
          </p:cNvPr>
          <p:cNvSpPr/>
          <p:nvPr/>
        </p:nvSpPr>
        <p:spPr>
          <a:xfrm>
            <a:off x="6096000" y="2463801"/>
            <a:ext cx="5559973" cy="234658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C0504D"/>
              </a:solidFill>
              <a:latin typeface="Tenorite"/>
              <a:ea typeface="나눔스퀘어라운드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386BB-337C-0BB8-8A0C-75DC1A940BCC}"/>
              </a:ext>
            </a:extLst>
          </p:cNvPr>
          <p:cNvSpPr txBox="1"/>
          <p:nvPr/>
        </p:nvSpPr>
        <p:spPr>
          <a:xfrm>
            <a:off x="6096000" y="1966128"/>
            <a:ext cx="6049349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Focus : 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음성구간 분석 </a:t>
            </a:r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/ TTS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삽입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C85A9537-4392-1ED0-74DE-CC0714DDE689}"/>
              </a:ext>
            </a:extLst>
          </p:cNvPr>
          <p:cNvSpPr txBox="1"/>
          <p:nvPr/>
        </p:nvSpPr>
        <p:spPr>
          <a:xfrm>
            <a:off x="699188" y="6314289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5508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7">
            <a:extLst>
              <a:ext uri="{FF2B5EF4-FFF2-40B4-BE49-F238E27FC236}">
                <a16:creationId xmlns:a16="http://schemas.microsoft.com/office/drawing/2014/main" id="{29BCB377-B8F8-E153-3792-9E98E8C59988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B82C541F-9F9F-EAAE-44A3-982C3257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26" name="Object 16">
            <a:extLst>
              <a:ext uri="{FF2B5EF4-FFF2-40B4-BE49-F238E27FC236}">
                <a16:creationId xmlns:a16="http://schemas.microsoft.com/office/drawing/2014/main" id="{54D7374C-CEBD-7568-A9FB-AFF0947FA70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25302-7C77-FCDA-2D34-E7F324C98FD8}"/>
              </a:ext>
            </a:extLst>
          </p:cNvPr>
          <p:cNvSpPr txBox="1"/>
          <p:nvPr/>
        </p:nvSpPr>
        <p:spPr>
          <a:xfrm>
            <a:off x="657143" y="737604"/>
            <a:ext cx="8182057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Program Objective &amp; Comments Feedback </a:t>
            </a:r>
            <a:endParaRPr lang="ko-KR" altLang="en-US" sz="2933" dirty="0">
              <a:solidFill>
                <a:srgbClr val="111433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2E4F99-350A-54DF-259F-BD78B1252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0" y="1426847"/>
            <a:ext cx="4152097" cy="342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D53C8E-33E8-BB23-CE90-6EC5020AE073}"/>
              </a:ext>
            </a:extLst>
          </p:cNvPr>
          <p:cNvSpPr txBox="1"/>
          <p:nvPr/>
        </p:nvSpPr>
        <p:spPr>
          <a:xfrm>
            <a:off x="1012968" y="4929882"/>
            <a:ext cx="3694897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Screen</a:t>
            </a:r>
            <a:r>
              <a:rPr lang="ko-KR" altLang="en-US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 </a:t>
            </a:r>
            <a:r>
              <a:rPr lang="en-US" altLang="ko-KR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commentary</a:t>
            </a:r>
            <a:endParaRPr lang="ko-KR" alt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5E1E4-0439-573E-DB43-2066F41E7C82}"/>
              </a:ext>
            </a:extLst>
          </p:cNvPr>
          <p:cNvSpPr txBox="1"/>
          <p:nvPr/>
        </p:nvSpPr>
        <p:spPr>
          <a:xfrm>
            <a:off x="5252587" y="1577595"/>
            <a:ext cx="6939413" cy="3702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1. Fully – automated system </a:t>
            </a:r>
          </a:p>
          <a:p>
            <a:pPr marL="304815" indent="-304815" defTabSz="609630" latinLnBrk="0">
              <a:lnSpc>
                <a:spcPct val="200000"/>
              </a:lnSpc>
              <a:buFont typeface="Wingdings" pitchFamily="2" charset="2"/>
              <a:buChar char="è"/>
            </a:pPr>
            <a:r>
              <a:rPr lang="en-US" altLang="ko-KR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Increase user’s convenience editing voice</a:t>
            </a:r>
          </a:p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2. Evaluate the performance of the model</a:t>
            </a:r>
          </a:p>
          <a:p>
            <a:pPr marL="342900" indent="-342900" defTabSz="609630" latinLnBrk="0">
              <a:lnSpc>
                <a:spcPct val="200000"/>
              </a:lnSpc>
              <a:buFont typeface="Wingdings" pitchFamily="2" charset="2"/>
              <a:buChar char="è"/>
            </a:pPr>
            <a:r>
              <a:rPr lang="en-US" altLang="ko-KR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Accuracy of speech segmentation, silence/non-silence segmentation</a:t>
            </a:r>
          </a:p>
          <a:p>
            <a:pPr marL="342900" indent="-342900" defTabSz="609630" latinLnBrk="0">
              <a:lnSpc>
                <a:spcPct val="200000"/>
              </a:lnSpc>
              <a:buFont typeface="Wingdings" pitchFamily="2" charset="2"/>
              <a:buChar char="è"/>
            </a:pPr>
            <a:r>
              <a:rPr lang="en-US" altLang="ko-KR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Final</a:t>
            </a:r>
            <a:r>
              <a:rPr lang="ko-KR" altLang="en-US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 </a:t>
            </a:r>
            <a:r>
              <a:rPr lang="en-US" altLang="ko-KR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video convert time</a:t>
            </a:r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19CB6B16-BD90-6DB8-73F4-003BCE0C259D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9550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7">
            <a:extLst>
              <a:ext uri="{FF2B5EF4-FFF2-40B4-BE49-F238E27FC236}">
                <a16:creationId xmlns:a16="http://schemas.microsoft.com/office/drawing/2014/main" id="{29BCB377-B8F8-E153-3792-9E98E8C59988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B82C541F-9F9F-EAAE-44A3-982C3257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26" name="Object 16">
            <a:extLst>
              <a:ext uri="{FF2B5EF4-FFF2-40B4-BE49-F238E27FC236}">
                <a16:creationId xmlns:a16="http://schemas.microsoft.com/office/drawing/2014/main" id="{54D7374C-CEBD-7568-A9FB-AFF0947FA70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25302-7C77-FCDA-2D34-E7F324C98FD8}"/>
              </a:ext>
            </a:extLst>
          </p:cNvPr>
          <p:cNvSpPr txBox="1"/>
          <p:nvPr/>
        </p:nvSpPr>
        <p:spPr>
          <a:xfrm>
            <a:off x="657143" y="737604"/>
            <a:ext cx="8182057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Program Objective &amp; Comments Feedback </a:t>
            </a:r>
            <a:endParaRPr lang="ko-KR" altLang="en-US" sz="2933" dirty="0">
              <a:solidFill>
                <a:srgbClr val="111433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2E4F99-350A-54DF-259F-BD78B1252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0" y="1426847"/>
            <a:ext cx="4152097" cy="342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D53C8E-33E8-BB23-CE90-6EC5020AE073}"/>
              </a:ext>
            </a:extLst>
          </p:cNvPr>
          <p:cNvSpPr txBox="1"/>
          <p:nvPr/>
        </p:nvSpPr>
        <p:spPr>
          <a:xfrm>
            <a:off x="1012968" y="4929882"/>
            <a:ext cx="3694897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Screen</a:t>
            </a:r>
            <a:r>
              <a:rPr lang="ko-KR" altLang="en-US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 </a:t>
            </a:r>
            <a:r>
              <a:rPr lang="en-US" altLang="ko-KR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commentary</a:t>
            </a:r>
            <a:endParaRPr lang="ko-KR" alt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B2E8C-353E-C63F-8684-D4CC71D60E8C}"/>
              </a:ext>
            </a:extLst>
          </p:cNvPr>
          <p:cNvSpPr txBox="1"/>
          <p:nvPr/>
        </p:nvSpPr>
        <p:spPr>
          <a:xfrm>
            <a:off x="5237665" y="1577595"/>
            <a:ext cx="6093994" cy="3702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3. Survey for actual users </a:t>
            </a:r>
          </a:p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4.</a:t>
            </a:r>
            <a:r>
              <a:rPr lang="ko-KR" altLang="en-US" sz="2000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UI/UX design, functional planning</a:t>
            </a:r>
          </a:p>
          <a:p>
            <a:pPr defTabSz="609630" latinLnBrk="0">
              <a:lnSpc>
                <a:spcPct val="200000"/>
              </a:lnSpc>
            </a:pPr>
            <a:endParaRPr lang="en-US" altLang="ko-KR" sz="2000" dirty="0">
              <a:solidFill>
                <a:prstClr val="black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  <a:sym typeface="Wingdings" pitchFamily="2" charset="2"/>
            </a:endParaRPr>
          </a:p>
          <a:p>
            <a:pPr marL="342900" indent="-342900" defTabSz="609630" latinLnBrk="0">
              <a:lnSpc>
                <a:spcPct val="20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UI/UX for similar programs on the market</a:t>
            </a:r>
          </a:p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because the target has changed</a:t>
            </a:r>
          </a:p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(contrary to the initial plan)</a:t>
            </a:r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AEB5EF66-0CBF-B36D-1AFD-1D0F1540A588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6177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564773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Current Development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B129A-367C-9845-D998-3F9C05FAF547}"/>
              </a:ext>
            </a:extLst>
          </p:cNvPr>
          <p:cNvSpPr txBox="1"/>
          <p:nvPr/>
        </p:nvSpPr>
        <p:spPr>
          <a:xfrm>
            <a:off x="680472" y="1298883"/>
            <a:ext cx="11182014" cy="2658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67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Features</a:t>
            </a: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1. Receive screen commentary scripts.</a:t>
            </a:r>
            <a:b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</a:b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2.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Convert the input file to TTS voice.</a:t>
            </a:r>
            <a:b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</a:b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3.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Specify the location in the image where the commentary will be placed.</a:t>
            </a:r>
            <a:b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</a:b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4.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Insert the TTS voice into the set location and convert it into a single video.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D5A75-B307-CD4D-FF0F-90B71D3BBA05}"/>
              </a:ext>
            </a:extLst>
          </p:cNvPr>
          <p:cNvSpPr txBox="1"/>
          <p:nvPr/>
        </p:nvSpPr>
        <p:spPr>
          <a:xfrm>
            <a:off x="683415" y="4147375"/>
            <a:ext cx="11734800" cy="189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19" indent="-381019" defTabSz="60963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Using</a:t>
            </a:r>
          </a:p>
          <a:p>
            <a:pPr defTabSz="609630" latinLnBrk="0">
              <a:lnSpc>
                <a:spcPct val="150000"/>
              </a:lnSpc>
            </a:pPr>
            <a:r>
              <a:rPr lang="en-US" altLang="ko-KR" sz="2400" dirty="0" err="1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Pydub.silence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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침묵</a:t>
            </a:r>
            <a:r>
              <a:rPr lang="en-US" altLang="ko-KR" sz="2400" dirty="0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 err="1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비침묵</a:t>
            </a:r>
            <a:r>
              <a:rPr lang="ko-KR" altLang="en-US" sz="2400" dirty="0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구간 파악</a:t>
            </a:r>
            <a:endParaRPr lang="en-US" altLang="ko-KR" sz="2400" dirty="0">
              <a:solidFill>
                <a:srgbClr val="111433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sym typeface="Wingdings" panose="05000000000000000000" pitchFamily="2" charset="2"/>
            </a:endParaRP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400" dirty="0" err="1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vad</a:t>
            </a:r>
            <a:r>
              <a:rPr lang="en-US" altLang="ko-KR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algorithm(planned)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음성 파일의 침묵</a:t>
            </a:r>
            <a:r>
              <a:rPr lang="en-US" altLang="ko-KR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</a:t>
            </a:r>
            <a:r>
              <a:rPr lang="ko-KR" altLang="en-US" sz="2400" dirty="0" err="1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비침묵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구간 파악 후 </a:t>
            </a:r>
            <a:r>
              <a:rPr lang="ko-KR" altLang="en-US" sz="2400" dirty="0" err="1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배경음</a:t>
            </a:r>
            <a:r>
              <a:rPr lang="en-US" altLang="ko-KR" sz="2400" dirty="0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음성 구분</a:t>
            </a:r>
            <a:endParaRPr lang="ko-KR" altLang="en-US" sz="667" dirty="0">
              <a:solidFill>
                <a:srgbClr val="1F497D"/>
              </a:solidFill>
              <a:latin typeface="Tenorite"/>
              <a:ea typeface="나눔스퀘어라운드 Regular"/>
            </a:endParaRPr>
          </a:p>
          <a:p>
            <a:pPr defTabSz="609630" latinLnBrk="0">
              <a:lnSpc>
                <a:spcPct val="150000"/>
              </a:lnSpc>
            </a:pPr>
            <a:endParaRPr lang="ko-KR" altLang="en-US" sz="667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BFA6E46B-444F-7B13-51DA-A0A804D8981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602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564773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Current Development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14746-4EE0-41E3-A623-E1DDCF0B6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25" y="1493496"/>
            <a:ext cx="9852755" cy="3942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793132-E567-CE11-FF88-45A6906F4A80}"/>
              </a:ext>
            </a:extLst>
          </p:cNvPr>
          <p:cNvSpPr/>
          <p:nvPr/>
        </p:nvSpPr>
        <p:spPr>
          <a:xfrm>
            <a:off x="1083125" y="1742302"/>
            <a:ext cx="3179956" cy="362220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E8E999FE-E45A-5552-47BC-905E98B46186}"/>
              </a:ext>
            </a:extLst>
          </p:cNvPr>
          <p:cNvSpPr/>
          <p:nvPr/>
        </p:nvSpPr>
        <p:spPr>
          <a:xfrm>
            <a:off x="1954327" y="1674280"/>
            <a:ext cx="1728985" cy="583858"/>
          </a:xfrm>
          <a:prstGeom prst="wedgeRoundRectCallout">
            <a:avLst>
              <a:gd name="adj1" fmla="val -37106"/>
              <a:gd name="adj2" fmla="val 92940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동영상 뷰어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350B9E7A-791A-9D55-9E59-B3CF08E53ACF}"/>
              </a:ext>
            </a:extLst>
          </p:cNvPr>
          <p:cNvSpPr/>
          <p:nvPr/>
        </p:nvSpPr>
        <p:spPr>
          <a:xfrm>
            <a:off x="1083126" y="4372732"/>
            <a:ext cx="3179956" cy="583858"/>
          </a:xfrm>
          <a:prstGeom prst="wedgeRoundRectCallout">
            <a:avLst>
              <a:gd name="adj1" fmla="val -37106"/>
              <a:gd name="adj2" fmla="val 92940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동영상  재생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뒤로가기</a:t>
            </a:r>
            <a:r>
              <a:rPr lang="en-US" altLang="ko-KR" sz="2000" dirty="0">
                <a:solidFill>
                  <a:schemeClr val="bg1"/>
                </a:solidFill>
              </a:rPr>
              <a:t> 등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46EC5BB7-44E0-4ECD-2558-044A7651D57B}"/>
              </a:ext>
            </a:extLst>
          </p:cNvPr>
          <p:cNvSpPr/>
          <p:nvPr/>
        </p:nvSpPr>
        <p:spPr>
          <a:xfrm>
            <a:off x="6009502" y="801664"/>
            <a:ext cx="2353948" cy="703266"/>
          </a:xfrm>
          <a:prstGeom prst="wedgeRoundRectCallout">
            <a:avLst>
              <a:gd name="adj1" fmla="val -37106"/>
              <a:gd name="adj2" fmla="val 92940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편집할 동영상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불러오기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EA0459B2-58F2-B7EC-972D-771B539FF325}"/>
              </a:ext>
            </a:extLst>
          </p:cNvPr>
          <p:cNvSpPr/>
          <p:nvPr/>
        </p:nvSpPr>
        <p:spPr>
          <a:xfrm>
            <a:off x="6037786" y="1846526"/>
            <a:ext cx="2353948" cy="703266"/>
          </a:xfrm>
          <a:prstGeom prst="wedgeRoundRectCallout">
            <a:avLst>
              <a:gd name="adj1" fmla="val -63878"/>
              <a:gd name="adj2" fmla="val -19512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대본 파일 업로드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파일형식</a:t>
            </a:r>
            <a:r>
              <a:rPr lang="en-US" altLang="ko-KR" sz="2000" dirty="0">
                <a:solidFill>
                  <a:schemeClr val="bg1"/>
                </a:solidFill>
              </a:rPr>
              <a:t> (</a:t>
            </a:r>
            <a:r>
              <a:rPr lang="ko-KR" altLang="en-US" sz="2000" dirty="0">
                <a:solidFill>
                  <a:schemeClr val="bg1"/>
                </a:solidFill>
              </a:rPr>
              <a:t>엑셀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AD272914-8F49-E266-27A0-822DE0CC76ED}"/>
              </a:ext>
            </a:extLst>
          </p:cNvPr>
          <p:cNvSpPr/>
          <p:nvPr/>
        </p:nvSpPr>
        <p:spPr>
          <a:xfrm>
            <a:off x="4832528" y="4024341"/>
            <a:ext cx="2353948" cy="703266"/>
          </a:xfrm>
          <a:prstGeom prst="wedgeRoundRectCallout">
            <a:avLst>
              <a:gd name="adj1" fmla="val -40781"/>
              <a:gd name="adj2" fmla="val -135477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업로드한 파일 읽기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TTS</a:t>
            </a:r>
            <a:r>
              <a:rPr lang="ko-KR" altLang="en-US" sz="2000" dirty="0">
                <a:solidFill>
                  <a:schemeClr val="bg1"/>
                </a:solidFill>
              </a:rPr>
              <a:t> 형식으로 변환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53D61B5C-1AD9-AC5A-3451-F0CCDB830F2B}"/>
              </a:ext>
            </a:extLst>
          </p:cNvPr>
          <p:cNvSpPr/>
          <p:nvPr/>
        </p:nvSpPr>
        <p:spPr>
          <a:xfrm>
            <a:off x="4393638" y="2629999"/>
            <a:ext cx="2353948" cy="473635"/>
          </a:xfrm>
          <a:prstGeom prst="wedgeRoundRectCallout">
            <a:avLst>
              <a:gd name="adj1" fmla="val -40781"/>
              <a:gd name="adj2" fmla="val -135477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대본파일 진행도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B429ED9A-2DC8-29A7-B129-E8DFA8F5767C}"/>
              </a:ext>
            </a:extLst>
          </p:cNvPr>
          <p:cNvSpPr/>
          <p:nvPr/>
        </p:nvSpPr>
        <p:spPr>
          <a:xfrm>
            <a:off x="8439087" y="2879380"/>
            <a:ext cx="2353948" cy="703266"/>
          </a:xfrm>
          <a:prstGeom prst="wedgeRoundRectCallout">
            <a:avLst>
              <a:gd name="adj1" fmla="val -13484"/>
              <a:gd name="adj2" fmla="val -186432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음성 삽입할 위치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지정 및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편집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15D725DF-EBFA-BC46-B7ED-29E15AABF451}"/>
              </a:ext>
            </a:extLst>
          </p:cNvPr>
          <p:cNvSpPr/>
          <p:nvPr/>
        </p:nvSpPr>
        <p:spPr>
          <a:xfrm>
            <a:off x="8391734" y="4372732"/>
            <a:ext cx="2353948" cy="527576"/>
          </a:xfrm>
          <a:prstGeom prst="wedgeRoundRectCallout">
            <a:avLst>
              <a:gd name="adj1" fmla="val -12959"/>
              <a:gd name="adj2" fmla="val 98210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최종 파일로 변환</a:t>
            </a: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D606B4DD-89B5-3A73-B060-398682A5264F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9438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564773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Current Development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86E767-DE1A-0FDF-888A-3AE3D5B7C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41" y="4574353"/>
            <a:ext cx="3508375" cy="14981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0A2DA7-9548-A813-64D7-D09E1BF41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71" y="2204494"/>
            <a:ext cx="1654739" cy="2180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ECD648-3268-5651-F64B-82C2DB240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329" y="2239717"/>
            <a:ext cx="1654739" cy="1566190"/>
          </a:xfrm>
          <a:prstGeom prst="rect">
            <a:avLst/>
          </a:prstGeom>
        </p:spPr>
      </p:pic>
      <p:pic>
        <p:nvPicPr>
          <p:cNvPr id="8" name="Prototype_RESULT">
            <a:hlinkClick r:id="" action="ppaction://media"/>
            <a:extLst>
              <a:ext uri="{FF2B5EF4-FFF2-40B4-BE49-F238E27FC236}">
                <a16:creationId xmlns:a16="http://schemas.microsoft.com/office/drawing/2014/main" id="{8A5492FB-9C60-E7BC-8890-A705D240A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92678" y="1643540"/>
            <a:ext cx="7950497" cy="44721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D358F6-53E1-17D3-4D41-F2FBA75E71CE}"/>
              </a:ext>
            </a:extLst>
          </p:cNvPr>
          <p:cNvSpPr txBox="1"/>
          <p:nvPr/>
        </p:nvSpPr>
        <p:spPr>
          <a:xfrm>
            <a:off x="680472" y="1298883"/>
            <a:ext cx="11182014" cy="565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67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Prototype video</a:t>
            </a: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99F369B8-9118-FB7A-777E-5AEC368CA84D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7171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564773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Current Development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1F1897-D1AC-5902-9C77-0CEE380ED953}"/>
              </a:ext>
            </a:extLst>
          </p:cNvPr>
          <p:cNvSpPr txBox="1"/>
          <p:nvPr/>
        </p:nvSpPr>
        <p:spPr>
          <a:xfrm>
            <a:off x="680472" y="1298883"/>
            <a:ext cx="11182014" cy="565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67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Work to do / doing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1DC96-FF83-ACDF-822F-724C20AD39F8}"/>
              </a:ext>
            </a:extLst>
          </p:cNvPr>
          <p:cNvSpPr txBox="1"/>
          <p:nvPr/>
        </p:nvSpPr>
        <p:spPr>
          <a:xfrm>
            <a:off x="680472" y="2054666"/>
            <a:ext cx="7456571" cy="3182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609630" latinLnBrk="0">
              <a:lnSpc>
                <a:spcPct val="150000"/>
              </a:lnSpc>
              <a:buAutoNum type="arabicPeriod"/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Connect functions to UI</a:t>
            </a:r>
          </a:p>
          <a:p>
            <a:pPr marL="914400" lvl="1" indent="-457200" defTabSz="609630" latinLnBrk="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Voice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editing</a:t>
            </a:r>
          </a:p>
          <a:p>
            <a:pPr marL="914400" lvl="1" indent="-457200" defTabSz="609630" latinLnBrk="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Convert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to final video</a:t>
            </a: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2. Visualize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audio part of video(UI)</a:t>
            </a: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3.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TTS file handling(manage)</a:t>
            </a: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4.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Error handling(IO exception, load issue, </a:t>
            </a:r>
            <a:r>
              <a:rPr lang="en-US" altLang="ko-KR" sz="2267" dirty="0" err="1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etc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)</a:t>
            </a:r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FD6C7518-FF65-27C8-ED18-EECCF4ED2D7E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II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4731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Tenorite"/>
        <a:ea typeface="나눔스퀘어라운드 ExtraBold"/>
        <a:cs typeface=""/>
      </a:majorFont>
      <a:minorFont>
        <a:latin typeface="Tenorite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694</Words>
  <Application>Microsoft Office PowerPoint</Application>
  <PresentationFormat>와이드스크린</PresentationFormat>
  <Paragraphs>133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나눔스퀘어라운드 ExtraBold</vt:lpstr>
      <vt:lpstr>나눔스퀘어라운드 Regular</vt:lpstr>
      <vt:lpstr>나눔스퀘어라운드OTF ExtraBold</vt:lpstr>
      <vt:lpstr>맑은 고딕</vt:lpstr>
      <vt:lpstr>Arial</vt:lpstr>
      <vt:lpstr>Open Sans SemiBold</vt:lpstr>
      <vt:lpstr>Tenorite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Jeongha</dc:creator>
  <cp:lastModifiedBy>Jeongha</cp:lastModifiedBy>
  <cp:revision>6</cp:revision>
  <dcterms:created xsi:type="dcterms:W3CDTF">2022-11-21T16:39:50Z</dcterms:created>
  <dcterms:modified xsi:type="dcterms:W3CDTF">2022-11-22T11:50:09Z</dcterms:modified>
</cp:coreProperties>
</file>